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81" r:id="rId5"/>
    <p:sldId id="284" r:id="rId6"/>
    <p:sldId id="279" r:id="rId7"/>
    <p:sldId id="280" r:id="rId8"/>
    <p:sldId id="301" r:id="rId9"/>
    <p:sldId id="302" r:id="rId10"/>
    <p:sldId id="295" r:id="rId11"/>
    <p:sldId id="297" r:id="rId12"/>
    <p:sldId id="296" r:id="rId13"/>
    <p:sldId id="298" r:id="rId14"/>
    <p:sldId id="300" r:id="rId15"/>
    <p:sldId id="299" r:id="rId16"/>
    <p:sldId id="282" r:id="rId17"/>
    <p:sldId id="273" r:id="rId18"/>
    <p:sldId id="294" r:id="rId19"/>
    <p:sldId id="265" r:id="rId20"/>
    <p:sldId id="268" r:id="rId21"/>
    <p:sldId id="293" r:id="rId22"/>
    <p:sldId id="266" r:id="rId23"/>
    <p:sldId id="29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885" autoAdjust="0"/>
  </p:normalViewPr>
  <p:slideViewPr>
    <p:cSldViewPr snapToGrid="0">
      <p:cViewPr varScale="1">
        <p:scale>
          <a:sx n="105" d="100"/>
          <a:sy n="105" d="100"/>
        </p:scale>
        <p:origin x="714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237EE-FC27-DC25-7B51-417416E61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94408A-5C13-96A8-7BBF-BB0C8A2BCD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5DB7D-40C0-93F3-64E1-75A4E17E2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0D5D86-07F5-D271-1C7D-25D77DBAE7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034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84782-FE95-E3EC-AAF4-15727F8B0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F88222-1989-D79E-A9B4-1FBCCC51B1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BE8953-8FD6-663A-7B72-57F1D7047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969C8-D4AD-5008-61EE-1BCFA343D5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14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CC7A2-8FCE-7BDA-ED2F-5802DAC98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578C42-C24A-E377-75C7-CD42FD1E0B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086CA9-3ECA-890C-E2C9-7DC624339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6BA7D-506F-F995-8EAC-FE71F20F9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21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B889F-435F-37E0-39C1-1975F065F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FDF492-1FEC-B725-937A-0CA701500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8697D3-E29F-3593-987D-D6C5A3E1C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7F70B-5F30-3540-4D41-3F46324168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90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B10B1-8A88-56E4-20D0-CC7756478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2F8E0A-4CFC-D473-D4E8-769CAFA15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97210A-8A66-9E0C-3E7A-2EADFA5B5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03D3B-E9AD-E176-744F-69DD73E7DF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07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53222-6D2D-7AF8-A1BF-B54BB8F92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07B1EE-7F06-5BFC-2D96-A83F302F8B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2EF17E-B2D6-17FB-8EC9-503992071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F752F-AA5F-F3A9-D9F9-E911F9736E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79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9E012-1B36-4DE0-7C82-2E9589BA5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C6FB8E-BEC4-6E75-0755-1B38247A31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C9F16-2946-0EC2-C4C5-C9CABEE469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92A05-2A49-CB2C-CED4-5700E49FB9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17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872DA-02C1-657D-C31A-6572837D6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B7E859-73E6-62A4-41EB-5EC0B1C8A9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4977A7-E83F-CF6D-3A0B-788BD75B5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FEFE2-83AB-BD26-DD33-E0A8685929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19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DE898-DE36-7398-EA6F-DB36182B2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DD857C-A1EF-3597-4DBE-9F6591DE60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C6EF62-1D2B-B95C-C1C1-6C4DDC9CC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E105E-9728-15FD-ABE2-79D08F183B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16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FD76D-2117-E9F3-ED68-33BB6FB84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939BCC-C7BA-C8A9-61EA-E1569028AB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921573-511B-5D2E-D390-EA3B354485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2F28B-FC2F-44BE-CDE1-CEDCC429BC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879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b="1" dirty="0">
                <a:latin typeface="Inconsolata" pitchFamily="49" charset="77"/>
                <a:ea typeface="Inconsolata" pitchFamily="49" charset="77"/>
              </a:rPr>
              <a:t>Principal component analysis (PCA) </a:t>
            </a:r>
            <a:br>
              <a:rPr lang="en-US" b="1" dirty="0">
                <a:latin typeface="Inconsolata" pitchFamily="49" charset="77"/>
                <a:ea typeface="Inconsolata" pitchFamily="49" charset="77"/>
              </a:rPr>
            </a:br>
            <a:r>
              <a:rPr lang="en-US" b="1" dirty="0">
                <a:latin typeface="Inconsolata" pitchFamily="49" charset="77"/>
                <a:ea typeface="Inconsolata" pitchFamily="49" charset="77"/>
              </a:rPr>
              <a:t>for </a:t>
            </a:r>
            <a:br>
              <a:rPr lang="en-US" b="1" dirty="0">
                <a:latin typeface="Inconsolata" pitchFamily="49" charset="77"/>
                <a:ea typeface="Inconsolata" pitchFamily="49" charset="77"/>
              </a:rPr>
            </a:br>
            <a:r>
              <a:rPr lang="en-US" b="1" dirty="0">
                <a:latin typeface="Inconsolata" pitchFamily="49" charset="77"/>
                <a:ea typeface="Inconsolata" pitchFamily="49" charset="77"/>
              </a:rPr>
              <a:t>facial recognition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3487A-3641-BF17-67F1-83E039807E51}"/>
              </a:ext>
            </a:extLst>
          </p:cNvPr>
          <p:cNvSpPr txBox="1"/>
          <p:nvPr/>
        </p:nvSpPr>
        <p:spPr>
          <a:xfrm>
            <a:off x="281568" y="5186428"/>
            <a:ext cx="61833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Mathematics for AI</a:t>
            </a:r>
            <a:br>
              <a:rPr lang="en-US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</a:br>
            <a:r>
              <a:rPr lang="en-US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Group Presentation</a:t>
            </a:r>
          </a:p>
          <a:p>
            <a:endParaRPr lang="en-US" dirty="0">
              <a:solidFill>
                <a:schemeClr val="bg1"/>
              </a:solidFill>
              <a:latin typeface="Inconsolata" pitchFamily="49" charset="77"/>
              <a:ea typeface="Inconsolata" pitchFamily="49" charset="77"/>
            </a:endParaRPr>
          </a:p>
          <a:p>
            <a:r>
              <a:rPr lang="en-US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Team Members: </a:t>
            </a:r>
            <a:r>
              <a:rPr lang="en-US" i="1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Chong Zhi Zhen, Daniel Simmons, </a:t>
            </a:r>
          </a:p>
          <a:p>
            <a:r>
              <a:rPr lang="en-US" i="1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Jorge </a:t>
            </a:r>
            <a:r>
              <a:rPr lang="en-US" i="1" dirty="0" err="1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Apatiga</a:t>
            </a:r>
            <a:r>
              <a:rPr lang="en-US" i="1" dirty="0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, Sagar Pratap Singh, Yang </a:t>
            </a:r>
            <a:r>
              <a:rPr lang="en-US" i="1" dirty="0" err="1">
                <a:solidFill>
                  <a:schemeClr val="bg1"/>
                </a:solidFill>
                <a:latin typeface="Inconsolata" pitchFamily="49" charset="77"/>
                <a:ea typeface="Inconsolata" pitchFamily="49" charset="77"/>
              </a:rPr>
              <a:t>Qingwei</a:t>
            </a:r>
            <a:endParaRPr lang="en-US" i="1" dirty="0">
              <a:solidFill>
                <a:schemeClr val="bg1"/>
              </a:solidFill>
              <a:latin typeface="Inconsolata" pitchFamily="49" charset="77"/>
              <a:ea typeface="Inconsolata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2EBE1-DDE9-6A9B-AA49-2E1F1991C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6E59C-9759-88F0-8A4B-8248CE06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B8484-942D-8F92-DC1B-FA0DAEA0B5E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Explain step by step what our code does</a:t>
            </a:r>
          </a:p>
          <a:p>
            <a:r>
              <a:rPr lang="en-US" dirty="0"/>
              <a:t>(can do a flow chart for easier explanation)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AA15B-85A7-A9B0-E220-4DB1422AD74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AA4DC3-7EA6-1B27-72B1-D55C85115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11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F8B8B-A349-D5EE-8B52-E42955FB2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50C77-03B1-F9C6-75CF-366F04780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718DA-E4C1-93B8-8FAE-8D3CB8D57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This can show some results</a:t>
            </a:r>
          </a:p>
          <a:p>
            <a:r>
              <a:rPr lang="en-US" dirty="0"/>
              <a:t>(can exclude if we confident in the demo)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CF5F5-25E1-DBDE-B475-3460EAB7E68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02BF53-323D-40A6-3901-71FAA4BF3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352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A186EC-D6FA-2D51-3E82-F8DFF5FDE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61A67B3B-8569-9F2E-A02C-EB4E96B994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2EDD818-CA75-7673-9611-979667389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latin typeface="Inconsolata" pitchFamily="49" charset="77"/>
                <a:ea typeface="Inconsolata" pitchFamily="49" charset="77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7233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3052046"/>
            <a:ext cx="9467127" cy="75390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Quick recap: what is </a:t>
            </a:r>
            <a:r>
              <a:rPr lang="en-US" dirty="0" err="1"/>
              <a:t>pca</a:t>
            </a:r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C7B69FE-ED99-AB3D-8234-226F74C6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FF24A-F1A7-35D7-397B-F099E898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0A257-F888-FBA1-AE10-FEB6400E36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B18791-9D56-9848-3D79-A4C10DF66A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5436F7-58CA-BA2E-AD13-748AF1047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89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B155A20-11B0-569E-90E8-E65A5FBCF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DC5DAD4B-44B7-6E3A-1DA1-F60524EFF6C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8A4238-E6E8-AA61-3C7B-E264FC0AC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latin typeface="Inconsolata" pitchFamily="49" charset="77"/>
                <a:ea typeface="Inconsolata" pitchFamily="49" charset="77"/>
              </a:rPr>
              <a:t>Face recognition demo: </a:t>
            </a:r>
            <a:br>
              <a:rPr lang="en-US" dirty="0">
                <a:latin typeface="Inconsolata" pitchFamily="49" charset="77"/>
                <a:ea typeface="Inconsolata" pitchFamily="49" charset="77"/>
              </a:rPr>
            </a:br>
            <a:r>
              <a:rPr lang="en-US" dirty="0" err="1">
                <a:latin typeface="Inconsolata" pitchFamily="49" charset="77"/>
                <a:ea typeface="Inconsolata" pitchFamily="49" charset="77"/>
              </a:rPr>
              <a:t>Pca</a:t>
            </a:r>
            <a:r>
              <a:rPr lang="en-US" dirty="0">
                <a:latin typeface="Inconsolata" pitchFamily="49" charset="77"/>
                <a:ea typeface="Inconsolata" pitchFamily="49" charset="77"/>
              </a:rPr>
              <a:t> in action</a:t>
            </a:r>
          </a:p>
        </p:txBody>
      </p:sp>
    </p:spTree>
    <p:extLst>
      <p:ext uri="{BB962C8B-B14F-4D97-AF65-F5344CB8AC3E}">
        <p14:creationId xmlns:p14="http://schemas.microsoft.com/office/powerpoint/2010/main" val="592784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Principal Component </a:t>
            </a:r>
            <a:r>
              <a:rPr lang="en-US" dirty="0" err="1"/>
              <a:t>ANAlysis</a:t>
            </a:r>
            <a:endParaRPr lang="en-US" dirty="0"/>
          </a:p>
          <a:p>
            <a:r>
              <a:rPr lang="en-US" dirty="0"/>
              <a:t>How PCA Learns from Face Space</a:t>
            </a:r>
          </a:p>
          <a:p>
            <a:r>
              <a:rPr lang="en-US" dirty="0"/>
              <a:t>Algorithm Explanation</a:t>
            </a:r>
          </a:p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FE2B0-5794-8348-9702-4357BE0F9406}"/>
              </a:ext>
            </a:extLst>
          </p:cNvPr>
          <p:cNvSpPr/>
          <p:nvPr/>
        </p:nvSpPr>
        <p:spPr>
          <a:xfrm>
            <a:off x="-1" y="1371600"/>
            <a:ext cx="7380515" cy="40873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t"/>
          <a:lstStyle/>
          <a:p>
            <a:r>
              <a:rPr lang="en-US" sz="48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0163" y="2411446"/>
            <a:ext cx="6150430" cy="2498839"/>
          </a:xfrm>
          <a:noFill/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biometric technology that identifies or verifies a person based on unique facial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mathematical patterns extracted from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Often performs feature extraction followed by matching against a 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50B43A-3275-606A-D79B-1E4D8C09B59E}"/>
              </a:ext>
            </a:extLst>
          </p:cNvPr>
          <p:cNvSpPr txBox="1">
            <a:spLocks/>
          </p:cNvSpPr>
          <p:nvPr/>
        </p:nvSpPr>
        <p:spPr>
          <a:xfrm>
            <a:off x="598714" y="1691640"/>
            <a:ext cx="6525986" cy="659280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none" dirty="0">
                <a:latin typeface="Aptos Display" panose="020B0004020202020204" pitchFamily="34" charset="0"/>
              </a:rPr>
              <a:t>What is Facial Recognition?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595A381-1313-5989-34AE-41083C969C25}"/>
              </a:ext>
            </a:extLst>
          </p:cNvPr>
          <p:cNvSpPr txBox="1">
            <a:spLocks/>
          </p:cNvSpPr>
          <p:nvPr/>
        </p:nvSpPr>
        <p:spPr>
          <a:xfrm>
            <a:off x="7808814" y="1691640"/>
            <a:ext cx="3715402" cy="554037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none" dirty="0">
                <a:latin typeface="Aptos Display" panose="020B0004020202020204" pitchFamily="34" charset="0"/>
              </a:rPr>
              <a:t>Applications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229D79-AFA8-B431-F95B-99820AF594CD}"/>
              </a:ext>
            </a:extLst>
          </p:cNvPr>
          <p:cNvSpPr txBox="1"/>
          <p:nvPr/>
        </p:nvSpPr>
        <p:spPr>
          <a:xfrm>
            <a:off x="7724284" y="3212524"/>
            <a:ext cx="1926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Security &amp; Authentication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70DF28-3BB8-D480-6681-51BC5E7EB5AC}"/>
              </a:ext>
            </a:extLst>
          </p:cNvPr>
          <p:cNvSpPr txBox="1"/>
          <p:nvPr/>
        </p:nvSpPr>
        <p:spPr>
          <a:xfrm>
            <a:off x="7724284" y="4982291"/>
            <a:ext cx="1926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Surveillance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FAF41F-6404-01BF-C765-C0521FEEED15}"/>
              </a:ext>
            </a:extLst>
          </p:cNvPr>
          <p:cNvSpPr txBox="1"/>
          <p:nvPr/>
        </p:nvSpPr>
        <p:spPr>
          <a:xfrm>
            <a:off x="9666515" y="4982291"/>
            <a:ext cx="1926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Personalization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9923E0-050A-3692-4F25-B31E93472E2F}"/>
              </a:ext>
            </a:extLst>
          </p:cNvPr>
          <p:cNvSpPr txBox="1"/>
          <p:nvPr/>
        </p:nvSpPr>
        <p:spPr>
          <a:xfrm>
            <a:off x="9666515" y="3212524"/>
            <a:ext cx="1926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Commercial Applications</a:t>
            </a:r>
          </a:p>
        </p:txBody>
      </p:sp>
      <p:pic>
        <p:nvPicPr>
          <p:cNvPr id="16" name="Graphic 15" descr="Shield Tick with solid fill">
            <a:extLst>
              <a:ext uri="{FF2B5EF4-FFF2-40B4-BE49-F238E27FC236}">
                <a16:creationId xmlns:a16="http://schemas.microsoft.com/office/drawing/2014/main" id="{4A1297C3-4031-AA22-7CB1-B65AE5373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0470" y="2350920"/>
            <a:ext cx="914400" cy="914400"/>
          </a:xfrm>
          <a:prstGeom prst="rect">
            <a:avLst/>
          </a:prstGeom>
        </p:spPr>
      </p:pic>
      <p:pic>
        <p:nvPicPr>
          <p:cNvPr id="18" name="Graphic 17" descr="Security camera with solid fill">
            <a:extLst>
              <a:ext uri="{FF2B5EF4-FFF2-40B4-BE49-F238E27FC236}">
                <a16:creationId xmlns:a16="http://schemas.microsoft.com/office/drawing/2014/main" id="{C2673D37-2A43-071B-E666-8A199F6B3E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30470" y="4076810"/>
            <a:ext cx="914400" cy="914400"/>
          </a:xfrm>
          <a:prstGeom prst="rect">
            <a:avLst/>
          </a:prstGeom>
        </p:spPr>
      </p:pic>
      <p:pic>
        <p:nvPicPr>
          <p:cNvPr id="20" name="Graphic 19" descr="Connections with solid fill">
            <a:extLst>
              <a:ext uri="{FF2B5EF4-FFF2-40B4-BE49-F238E27FC236}">
                <a16:creationId xmlns:a16="http://schemas.microsoft.com/office/drawing/2014/main" id="{2486E9B3-1C9D-8779-DD7E-228508E708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72700" y="4076810"/>
            <a:ext cx="914400" cy="914400"/>
          </a:xfrm>
          <a:prstGeom prst="rect">
            <a:avLst/>
          </a:prstGeom>
        </p:spPr>
      </p:pic>
      <p:pic>
        <p:nvPicPr>
          <p:cNvPr id="22" name="Graphic 21" descr="Presentation with bar chart with solid fill">
            <a:extLst>
              <a:ext uri="{FF2B5EF4-FFF2-40B4-BE49-F238E27FC236}">
                <a16:creationId xmlns:a16="http://schemas.microsoft.com/office/drawing/2014/main" id="{E8276CA8-FCF8-87B1-8BCD-75DAE45E6D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72700" y="235092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latin typeface="Inconsolata" pitchFamily="49" charset="77"/>
                <a:ea typeface="Inconsolata" pitchFamily="49" charset="77"/>
              </a:rPr>
              <a:t>Principal component analysis (PCA)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5D04C49-C6CD-E1A3-19A1-159974E36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1DE526-8F6F-A7F0-3B91-73B78AAF1C0D}"/>
              </a:ext>
            </a:extLst>
          </p:cNvPr>
          <p:cNvSpPr/>
          <p:nvPr/>
        </p:nvSpPr>
        <p:spPr>
          <a:xfrm>
            <a:off x="-1" y="-1"/>
            <a:ext cx="7380515" cy="63039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373D0C-51A0-3C1C-0FD7-FF9A33440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843" y="365760"/>
            <a:ext cx="6291725" cy="1325880"/>
          </a:xfrm>
          <a:noFill/>
        </p:spPr>
        <p:txBody>
          <a:bodyPr anchor="t"/>
          <a:lstStyle/>
          <a:p>
            <a:r>
              <a:rPr lang="en-US" b="1" dirty="0"/>
              <a:t>What is Principal Component Analysis (PCA)?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7963C-3CD3-9446-906C-336A1B67690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0163" y="1691640"/>
            <a:ext cx="6150430" cy="3218645"/>
          </a:xfrm>
          <a:noFill/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dimensionality-reduction technique that transforms high-dimensional data into a smaller set of important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Identifies the directions (principal components) where the data varies the most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Projects data onto these components to capture the most essential structure with fewer dimensions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Removes redundant or corelated information while preserving major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Useful for simplifying data, speeding up computation, and reducing noise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512D2F-04BC-5EFF-2DEB-E52E6850B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7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C8C46-1062-55AD-B07C-6158A814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AB6ADCA-9861-2093-5C99-F911EF07D813}"/>
              </a:ext>
            </a:extLst>
          </p:cNvPr>
          <p:cNvSpPr/>
          <p:nvPr/>
        </p:nvSpPr>
        <p:spPr>
          <a:xfrm>
            <a:off x="7916865" y="0"/>
            <a:ext cx="4290403" cy="63405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D70AC-0C10-BC6E-C661-2783B0D0B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419" y="555908"/>
            <a:ext cx="4354503" cy="1325880"/>
          </a:xfrm>
          <a:noFill/>
        </p:spPr>
        <p:txBody>
          <a:bodyPr anchor="t"/>
          <a:lstStyle/>
          <a:p>
            <a:r>
              <a:rPr lang="en-US" b="1" dirty="0"/>
              <a:t>What is Principal Component Analysis (PCA)?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A4820-B9F5-EDC7-8F52-E9E447C493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30960" y="2381218"/>
            <a:ext cx="3738536" cy="2615163"/>
          </a:xfrm>
          <a:noFill/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Reduces high-dimensional data into key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Finds directions of maximum variance (principal component)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Removes redundancy and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Keeps the most important features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969BFA-FD46-1A0E-80B6-7B9BC7C20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26" name="Picture 2" descr="Tidying up with PCA: An Introduction to Principal ... - Alteryx Community">
            <a:extLst>
              <a:ext uri="{FF2B5EF4-FFF2-40B4-BE49-F238E27FC236}">
                <a16:creationId xmlns:a16="http://schemas.microsoft.com/office/drawing/2014/main" id="{9C428D6A-F070-3E69-6E65-7E3A92799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21"/>
          <a:stretch>
            <a:fillRect/>
          </a:stretch>
        </p:blipFill>
        <p:spPr bwMode="auto">
          <a:xfrm>
            <a:off x="4305671" y="1940400"/>
            <a:ext cx="3595926" cy="430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idying up with PCA: An Introduction to Principal ... - Alteryx Community">
            <a:extLst>
              <a:ext uri="{FF2B5EF4-FFF2-40B4-BE49-F238E27FC236}">
                <a16:creationId xmlns:a16="http://schemas.microsoft.com/office/drawing/2014/main" id="{E504E13B-B313-27CE-D38D-2137E9C56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775"/>
          <a:stretch>
            <a:fillRect/>
          </a:stretch>
        </p:blipFill>
        <p:spPr bwMode="auto">
          <a:xfrm>
            <a:off x="0" y="1940401"/>
            <a:ext cx="4354503" cy="430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5336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7B4F6-8982-8E59-B6A9-C563A33F8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F7D9-0E67-C5CF-C40D-49A1902B9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EF563-CCAC-F7B4-E34E-99D5D4230D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What does it do?</a:t>
            </a:r>
          </a:p>
          <a:p>
            <a:r>
              <a:rPr lang="en-US" dirty="0"/>
              <a:t>Can show the example from the data that Chen sent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34379-A837-B942-D5A4-E65E770654B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A94C00-872A-65F5-004C-D2A74FB68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7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E1F1C-637A-E862-A63D-676B4BB13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732B3-2FF2-37EE-EC9B-EEBD054C7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How PCA Learns from Face space?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83CDB-510D-B378-E9A0-2A4E3F4C29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 fontScale="70000" lnSpcReduction="20000"/>
          </a:bodyPr>
          <a:lstStyle/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1. Convert each face image into a vector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Flatten a 2D image (e.g., 100×100 pixels → 10,000-dimensional vector)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Each face becomes a point in a very high-dimensional space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2. Build the data matrix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Stack all face vectors column-wise or row-wise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Each column = one face sample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3. Compute the mean face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Average all face vectors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Subtract this mean from every face vector → </a:t>
            </a:r>
            <a:r>
              <a:rPr lang="en-US" altLang="en-US" i="1" dirty="0">
                <a:latin typeface="Arial" panose="020B0604020202020204" pitchFamily="34" charset="0"/>
              </a:rPr>
              <a:t>center the data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4. Compute the covariance matrix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Measures how pixel intensities vary together across all training faces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Very large (10,000 × 10,000) matrix, so PCA uses a trick:</a:t>
            </a:r>
          </a:p>
          <a:p>
            <a:pPr marL="457200" lvl="1" indent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Compute a reduced covariance matrix from XTXX^T XXTX instead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5. Obtain eigenvalues and eigenvectors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Solve for eigenvectors of the covariance matrix</a:t>
            </a:r>
          </a:p>
          <a:p>
            <a:pPr lvl="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Each eigenvector = a direction of maximum variance in the dataset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D8052-DD3C-C847-1DD0-C60B7CB3763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 fontScale="85000" lnSpcReduction="10000"/>
          </a:bodyPr>
          <a:lstStyle/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6. Select the top </a:t>
            </a:r>
            <a:r>
              <a:rPr lang="en-US" altLang="en-US" b="1" dirty="0" err="1">
                <a:latin typeface="Arial" panose="020B0604020202020204" pitchFamily="34" charset="0"/>
              </a:rPr>
              <a:t>kkk</a:t>
            </a:r>
            <a:r>
              <a:rPr lang="en-US" altLang="en-US" b="1" dirty="0">
                <a:latin typeface="Arial" panose="020B0604020202020204" pitchFamily="34" charset="0"/>
              </a:rPr>
              <a:t> eigenvectors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Sort eigenvectors by descending eigenvalues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 top </a:t>
            </a:r>
            <a:r>
              <a:rPr lang="en-US" altLang="en-US" dirty="0" err="1">
                <a:latin typeface="Arial" panose="020B0604020202020204" pitchFamily="34" charset="0"/>
              </a:rPr>
              <a:t>kkk</a:t>
            </a:r>
            <a:r>
              <a:rPr lang="en-US" altLang="en-US" dirty="0">
                <a:latin typeface="Arial" panose="020B0604020202020204" pitchFamily="34" charset="0"/>
              </a:rPr>
              <a:t> capture the most important variations among faces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These are called </a:t>
            </a:r>
            <a:r>
              <a:rPr lang="en-US" altLang="en-US" b="1" dirty="0">
                <a:latin typeface="Arial" panose="020B0604020202020204" pitchFamily="34" charset="0"/>
              </a:rPr>
              <a:t>Eigenfaces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7. Construct the “face space”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 selected eigenvectors form a new coordinate system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Any new face can be projected into this reduced subspace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8. Project faces onto this subspace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Multiply the centered face vector by the eigenface matrix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Result = a compact representation (feature vector)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9. Compare projected vectors for recognition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Distance between feature vectors indicates similarity</a:t>
            </a:r>
          </a:p>
          <a:p>
            <a:pPr lv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Closer projection → more likely to be the same identity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2C2713-AFFF-A08C-6ED9-19B6E1DBC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590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DABA3F-472B-D301-FDC6-C6648C3E9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10B04E6A-CECF-D514-EEE9-5A4496D528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956EAE6-A0C1-FE86-DA33-D1082513F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latin typeface="Inconsolata" pitchFamily="49" charset="77"/>
                <a:ea typeface="Inconsolata" pitchFamily="49" charset="77"/>
              </a:rPr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161733577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75</TotalTime>
  <Words>878</Words>
  <Application>Microsoft Office PowerPoint</Application>
  <PresentationFormat>Widescreen</PresentationFormat>
  <Paragraphs>195</Paragraphs>
  <Slides>20</Slides>
  <Notes>18</Notes>
  <HiddenSlides>8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Calibri Light</vt:lpstr>
      <vt:lpstr>Inconsolata</vt:lpstr>
      <vt:lpstr>Wingdings</vt:lpstr>
      <vt:lpstr>Custom</vt:lpstr>
      <vt:lpstr>Principal component analysis (PCA)  for  facial recognition</vt:lpstr>
      <vt:lpstr>AGENDA</vt:lpstr>
      <vt:lpstr>Introduction</vt:lpstr>
      <vt:lpstr>Principal component analysis (PCA)</vt:lpstr>
      <vt:lpstr>What is Principal Component Analysis (PCA)?</vt:lpstr>
      <vt:lpstr>What is Principal Component Analysis (PCA)?</vt:lpstr>
      <vt:lpstr>PCA</vt:lpstr>
      <vt:lpstr>How PCA Learns from Face space?</vt:lpstr>
      <vt:lpstr>Algorithm</vt:lpstr>
      <vt:lpstr>Algorithm</vt:lpstr>
      <vt:lpstr>Algorithm</vt:lpstr>
      <vt:lpstr>Demo</vt:lpstr>
      <vt:lpstr>THANK YOU</vt:lpstr>
      <vt:lpstr>Quick recap: what is pca</vt:lpstr>
      <vt:lpstr>PowerPoint Presentation</vt:lpstr>
      <vt:lpstr>NAVIGATING Q&amp;A SESSIONS</vt:lpstr>
      <vt:lpstr>Dynamic delivery</vt:lpstr>
      <vt:lpstr>Face recognition demo:  Pca in action</vt:lpstr>
      <vt:lpstr>FINAL TIPS &amp; TAKEAWAYS</vt:lpstr>
      <vt:lpstr>SPEAKING ENGAGEMENT METRICS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MSTR - Sagar Pratap Singh</dc:creator>
  <cp:lastModifiedBy>Daniel Simmonds</cp:lastModifiedBy>
  <cp:revision>4</cp:revision>
  <dcterms:created xsi:type="dcterms:W3CDTF">2025-11-17T02:18:24Z</dcterms:created>
  <dcterms:modified xsi:type="dcterms:W3CDTF">2025-11-18T06:27:18Z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